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1"/>
  </p:notesMasterIdLst>
  <p:sldIdLst>
    <p:sldId id="256" r:id="rId2"/>
    <p:sldId id="299" r:id="rId3"/>
    <p:sldId id="298" r:id="rId4"/>
    <p:sldId id="276" r:id="rId5"/>
    <p:sldId id="257" r:id="rId6"/>
    <p:sldId id="279" r:id="rId7"/>
    <p:sldId id="280" r:id="rId8"/>
    <p:sldId id="277" r:id="rId9"/>
    <p:sldId id="278" r:id="rId10"/>
    <p:sldId id="281" r:id="rId11"/>
    <p:sldId id="283" r:id="rId12"/>
    <p:sldId id="284" r:id="rId13"/>
    <p:sldId id="285" r:id="rId14"/>
    <p:sldId id="286" r:id="rId15"/>
    <p:sldId id="287" r:id="rId16"/>
    <p:sldId id="292" r:id="rId17"/>
    <p:sldId id="291" r:id="rId18"/>
    <p:sldId id="290" r:id="rId19"/>
    <p:sldId id="261" r:id="rId20"/>
    <p:sldId id="282" r:id="rId21"/>
    <p:sldId id="288" r:id="rId22"/>
    <p:sldId id="289" r:id="rId23"/>
    <p:sldId id="293" r:id="rId24"/>
    <p:sldId id="294" r:id="rId25"/>
    <p:sldId id="295" r:id="rId26"/>
    <p:sldId id="296" r:id="rId27"/>
    <p:sldId id="297" r:id="rId28"/>
    <p:sldId id="274" r:id="rId29"/>
    <p:sldId id="275"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1" d="100"/>
          <a:sy n="101" d="100"/>
        </p:scale>
        <p:origin x="-182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542FD8-1D82-4348-832B-4F1D65032C2E}" type="datetimeFigureOut">
              <a:rPr lang="en-US" smtClean="0"/>
              <a:pPr/>
              <a:t>4/1/15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26623D-218C-9A47-AB38-63A6A4BA2A83}" type="slidenum">
              <a:rPr lang="en-US" smtClean="0"/>
              <a:pPr/>
              <a:t>‹#›</a:t>
            </a:fld>
            <a:endParaRPr lang="en-US"/>
          </a:p>
        </p:txBody>
      </p:sp>
    </p:spTree>
    <p:extLst>
      <p:ext uri="{BB962C8B-B14F-4D97-AF65-F5344CB8AC3E}">
        <p14:creationId xmlns:p14="http://schemas.microsoft.com/office/powerpoint/2010/main" val="37576975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for interesting ones by agency</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11</a:t>
            </a:fld>
            <a:endParaRPr lang="en-US"/>
          </a:p>
        </p:txBody>
      </p:sp>
    </p:spTree>
    <p:extLst>
      <p:ext uri="{BB962C8B-B14F-4D97-AF65-F5344CB8AC3E}">
        <p14:creationId xmlns:p14="http://schemas.microsoft.com/office/powerpoint/2010/main" val="1451141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click on the “view information collection” to see a copy of the form. If</a:t>
            </a:r>
            <a:r>
              <a:rPr lang="en-US" baseline="0" dirty="0" smtClean="0"/>
              <a:t> there isn’t one, it will instead often give you the form number you need to </a:t>
            </a:r>
            <a:r>
              <a:rPr lang="en-US" baseline="0" dirty="0" err="1" smtClean="0"/>
              <a:t>google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12</a:t>
            </a:fld>
            <a:endParaRPr lang="en-US"/>
          </a:p>
        </p:txBody>
      </p:sp>
    </p:spTree>
    <p:extLst>
      <p:ext uri="{BB962C8B-B14F-4D97-AF65-F5344CB8AC3E}">
        <p14:creationId xmlns:p14="http://schemas.microsoft.com/office/powerpoint/2010/main" val="2249870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know what’s collected during each interview.</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13</a:t>
            </a:fld>
            <a:endParaRPr lang="en-US"/>
          </a:p>
        </p:txBody>
      </p:sp>
    </p:spTree>
    <p:extLst>
      <p:ext uri="{BB962C8B-B14F-4D97-AF65-F5344CB8AC3E}">
        <p14:creationId xmlns:p14="http://schemas.microsoft.com/office/powerpoint/2010/main" val="391887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agencies have forms management sections. Look through them. Here’s one: medical</a:t>
            </a:r>
            <a:r>
              <a:rPr lang="en-US" baseline="0" dirty="0" smtClean="0"/>
              <a:t> materiel complaints.. It gives you the basics of what you can ask for. </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14</a:t>
            </a:fld>
            <a:endParaRPr lang="en-US"/>
          </a:p>
        </p:txBody>
      </p:sp>
    </p:spTree>
    <p:extLst>
      <p:ext uri="{BB962C8B-B14F-4D97-AF65-F5344CB8AC3E}">
        <p14:creationId xmlns:p14="http://schemas.microsoft.com/office/powerpoint/2010/main" val="1507800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best ones will also have instructions with them, allowing you to see where it gets filed.</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15</a:t>
            </a:fld>
            <a:endParaRPr lang="en-US"/>
          </a:p>
        </p:txBody>
      </p:sp>
    </p:spTree>
    <p:extLst>
      <p:ext uri="{BB962C8B-B14F-4D97-AF65-F5344CB8AC3E}">
        <p14:creationId xmlns:p14="http://schemas.microsoft.com/office/powerpoint/2010/main" val="4050157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online searches – these forms show</a:t>
            </a:r>
            <a:r>
              <a:rPr lang="en-US" baseline="0" dirty="0" smtClean="0"/>
              <a:t> you what the government has and what you can get without a FOIA. (My father’s record)</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16</a:t>
            </a:fld>
            <a:endParaRPr lang="en-US"/>
          </a:p>
        </p:txBody>
      </p:sp>
    </p:spTree>
    <p:extLst>
      <p:ext uri="{BB962C8B-B14F-4D97-AF65-F5344CB8AC3E}">
        <p14:creationId xmlns:p14="http://schemas.microsoft.com/office/powerpoint/2010/main" val="1927107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Inspector general, GAO, audit reports</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17</a:t>
            </a:fld>
            <a:endParaRPr lang="en-US"/>
          </a:p>
        </p:txBody>
      </p:sp>
    </p:spTree>
    <p:extLst>
      <p:ext uri="{BB962C8B-B14F-4D97-AF65-F5344CB8AC3E}">
        <p14:creationId xmlns:p14="http://schemas.microsoft.com/office/powerpoint/2010/main" val="797969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gives you the basics of where the money comes from and how SIGAR gets it. </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18</a:t>
            </a:fld>
            <a:endParaRPr lang="en-US"/>
          </a:p>
        </p:txBody>
      </p:sp>
    </p:spTree>
    <p:extLst>
      <p:ext uri="{BB962C8B-B14F-4D97-AF65-F5344CB8AC3E}">
        <p14:creationId xmlns:p14="http://schemas.microsoft.com/office/powerpoint/2010/main" val="2756598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Take a virtual tour. When you’re starting on a project or beat,</a:t>
            </a:r>
            <a:r>
              <a:rPr lang="en-US" baseline="0" dirty="0" smtClean="0"/>
              <a:t> do a good, disciplined review of the websites. Ignore anything that tries to push you into a role – instead, go right to any lists you can find. </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reading a site map without clicking anywhere will tell you a lot</a:t>
            </a:r>
            <a:r>
              <a:rPr lang="en-US" baseline="0" dirty="0" smtClean="0"/>
              <a:t> about how the agency is organized and where you might look for documents or data. You probably won’t get that far, though – you’ll get interested in something you see. This is like a menu. </a:t>
            </a:r>
          </a:p>
          <a:p>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20</a:t>
            </a:fld>
            <a:endParaRPr lang="en-US"/>
          </a:p>
        </p:txBody>
      </p:sp>
    </p:spTree>
    <p:extLst>
      <p:ext uri="{BB962C8B-B14F-4D97-AF65-F5344CB8AC3E}">
        <p14:creationId xmlns:p14="http://schemas.microsoft.com/office/powerpoint/2010/main" val="289163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6623D-218C-9A47-AB38-63A6A4BA2A83}" type="slidenum">
              <a:rPr lang="en-US" smtClean="0"/>
              <a:pPr/>
              <a:t>3</a:t>
            </a:fld>
            <a:endParaRPr lang="en-US"/>
          </a:p>
        </p:txBody>
      </p:sp>
    </p:spTree>
    <p:extLst>
      <p:ext uri="{BB962C8B-B14F-4D97-AF65-F5344CB8AC3E}">
        <p14:creationId xmlns:p14="http://schemas.microsoft.com/office/powerpoint/2010/main" val="3164128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know of a program, look for its authorizing and appropriations legislation for required reporting.</a:t>
            </a:r>
            <a:r>
              <a:rPr lang="en-US" baseline="0" dirty="0" smtClean="0"/>
              <a:t> Congress usually ignores these, but the agencies don’t. </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21</a:t>
            </a:fld>
            <a:endParaRPr lang="en-US"/>
          </a:p>
        </p:txBody>
      </p:sp>
    </p:spTree>
    <p:extLst>
      <p:ext uri="{BB962C8B-B14F-4D97-AF65-F5344CB8AC3E}">
        <p14:creationId xmlns:p14="http://schemas.microsoft.com/office/powerpoint/2010/main" val="672039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Statistics</a:t>
            </a:r>
            <a:r>
              <a:rPr lang="en-US" baseline="0" dirty="0" smtClean="0"/>
              <a:t> have to come from somewhere – there is a name behind each of the 535,000 fugitive alien cases. </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23</a:t>
            </a:fld>
            <a:endParaRPr lang="en-US"/>
          </a:p>
        </p:txBody>
      </p:sp>
    </p:spTree>
    <p:extLst>
      <p:ext uri="{BB962C8B-B14F-4D97-AF65-F5344CB8AC3E}">
        <p14:creationId xmlns:p14="http://schemas.microsoft.com/office/powerpoint/2010/main" val="3952197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24</a:t>
            </a:fld>
            <a:endParaRPr lang="en-US"/>
          </a:p>
        </p:txBody>
      </p:sp>
    </p:spTree>
    <p:extLst>
      <p:ext uri="{BB962C8B-B14F-4D97-AF65-F5344CB8AC3E}">
        <p14:creationId xmlns:p14="http://schemas.microsoft.com/office/powerpoint/2010/main" val="3001124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Agencies are supposed</a:t>
            </a:r>
            <a:r>
              <a:rPr lang="en-US" baseline="0" dirty="0" smtClean="0"/>
              <a:t> to, by law, have a list of major information systems on the FOIA website. Most don’t. </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25</a:t>
            </a:fld>
            <a:endParaRPr lang="en-US"/>
          </a:p>
        </p:txBody>
      </p:sp>
    </p:spTree>
    <p:extLst>
      <p:ext uri="{BB962C8B-B14F-4D97-AF65-F5344CB8AC3E}">
        <p14:creationId xmlns:p14="http://schemas.microsoft.com/office/powerpoint/2010/main" val="3035432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agencies are putting their FOIA logs and recently requested records online. Look at the bottom of ANY</a:t>
            </a:r>
            <a:r>
              <a:rPr lang="en-US" baseline="0" dirty="0" smtClean="0"/>
              <a:t> federal government website for FOIA or Freedom of Information</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26</a:t>
            </a:fld>
            <a:endParaRPr lang="en-US"/>
          </a:p>
        </p:txBody>
      </p:sp>
    </p:spTree>
    <p:extLst>
      <p:ext uri="{BB962C8B-B14F-4D97-AF65-F5344CB8AC3E}">
        <p14:creationId xmlns:p14="http://schemas.microsoft.com/office/powerpoint/2010/main" val="1435879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for FOIA logs and recently requested records, and</a:t>
            </a:r>
            <a:r>
              <a:rPr lang="en-US" baseline="0" dirty="0" smtClean="0"/>
              <a:t> look separately at the Open Government portal. They have completely different things. </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27</a:t>
            </a:fld>
            <a:endParaRPr lang="en-US"/>
          </a:p>
        </p:txBody>
      </p:sp>
    </p:spTree>
    <p:extLst>
      <p:ext uri="{BB962C8B-B14F-4D97-AF65-F5344CB8AC3E}">
        <p14:creationId xmlns:p14="http://schemas.microsoft.com/office/powerpoint/2010/main" val="3308452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28</a:t>
            </a:fld>
            <a:endParaRPr lang="en-US"/>
          </a:p>
        </p:txBody>
      </p:sp>
    </p:spTree>
    <p:extLst>
      <p:ext uri="{BB962C8B-B14F-4D97-AF65-F5344CB8AC3E}">
        <p14:creationId xmlns:p14="http://schemas.microsoft.com/office/powerpoint/2010/main" val="3542855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6623D-218C-9A47-AB38-63A6A4BA2A83}" type="slidenum">
              <a:rPr lang="en-US" smtClean="0"/>
              <a:pPr/>
              <a:t>4</a:t>
            </a:fld>
            <a:endParaRPr lang="en-US"/>
          </a:p>
        </p:txBody>
      </p:sp>
    </p:spTree>
    <p:extLst>
      <p:ext uri="{BB962C8B-B14F-4D97-AF65-F5344CB8AC3E}">
        <p14:creationId xmlns:p14="http://schemas.microsoft.com/office/powerpoint/2010/main" val="1656191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Get the basics of what you can and can’t get from</a:t>
            </a:r>
            <a:r>
              <a:rPr lang="en-US" baseline="0" dirty="0" smtClean="0"/>
              <a:t> RCFP. Look especially at a few exemptions of interest to reporters in the security realm: </a:t>
            </a:r>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6623D-218C-9A47-AB38-63A6A4BA2A83}" type="slidenum">
              <a:rPr lang="en-US" smtClean="0"/>
              <a:pPr/>
              <a:t>6</a:t>
            </a:fld>
            <a:endParaRPr lang="en-US"/>
          </a:p>
        </p:txBody>
      </p:sp>
    </p:spTree>
    <p:extLst>
      <p:ext uri="{BB962C8B-B14F-4D97-AF65-F5344CB8AC3E}">
        <p14:creationId xmlns:p14="http://schemas.microsoft.com/office/powerpoint/2010/main" val="273394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7</a:t>
            </a:fld>
            <a:endParaRPr lang="en-US"/>
          </a:p>
        </p:txBody>
      </p:sp>
    </p:spTree>
    <p:extLst>
      <p:ext uri="{BB962C8B-B14F-4D97-AF65-F5344CB8AC3E}">
        <p14:creationId xmlns:p14="http://schemas.microsoft.com/office/powerpoint/2010/main" val="1319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fld id="{5BDA2BB0-D267-8B4E-A612-299C53437F20}" type="slidenum">
              <a:rPr lang="en-US"/>
              <a:pPr fontAlgn="base">
                <a:spcBef>
                  <a:spcPct val="0"/>
                </a:spcBef>
                <a:spcAft>
                  <a:spcPct val="0"/>
                </a:spcAft>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Figuring out what to look for is the most difficult</a:t>
            </a:r>
            <a:r>
              <a:rPr lang="en-US" baseline="0" dirty="0" smtClean="0"/>
              <a:t> part of the process. Here are some examples from DOD programs. When interviewing people, always ask for the title of the record or the name of the form, ask them to look at it closely or get a copy of it. You need to know what to ask for. </a:t>
            </a:r>
          </a:p>
          <a:p>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9</a:t>
            </a:fld>
            <a:endParaRPr lang="en-US"/>
          </a:p>
        </p:txBody>
      </p:sp>
    </p:spTree>
    <p:extLst>
      <p:ext uri="{BB962C8B-B14F-4D97-AF65-F5344CB8AC3E}">
        <p14:creationId xmlns:p14="http://schemas.microsoft.com/office/powerpoint/2010/main" val="3049100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forms</a:t>
            </a:r>
          </a:p>
          <a:p>
            <a:endParaRPr lang="en-US" dirty="0"/>
          </a:p>
        </p:txBody>
      </p:sp>
      <p:sp>
        <p:nvSpPr>
          <p:cNvPr id="4" name="Slide Number Placeholder 3"/>
          <p:cNvSpPr>
            <a:spLocks noGrp="1"/>
          </p:cNvSpPr>
          <p:nvPr>
            <p:ph type="sldNum" sz="quarter" idx="10"/>
          </p:nvPr>
        </p:nvSpPr>
        <p:spPr/>
        <p:txBody>
          <a:bodyPr/>
          <a:lstStyle/>
          <a:p>
            <a:fld id="{D926623D-218C-9A47-AB38-63A6A4BA2A83}" type="slidenum">
              <a:rPr lang="en-US" smtClean="0"/>
              <a:pPr/>
              <a:t>10</a:t>
            </a:fld>
            <a:endParaRPr lang="en-US"/>
          </a:p>
        </p:txBody>
      </p:sp>
    </p:spTree>
    <p:extLst>
      <p:ext uri="{BB962C8B-B14F-4D97-AF65-F5344CB8AC3E}">
        <p14:creationId xmlns:p14="http://schemas.microsoft.com/office/powerpoint/2010/main" val="33470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9C56EA2F-78D6-7044-B4A8-8A0106059202}" type="datetimeFigureOut">
              <a:rPr lang="en-US" smtClean="0"/>
              <a:pPr/>
              <a:t>4/1/15</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endParaRPr lang="en-US"/>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9C6F5A0C-BE5D-D449-9307-C8FB9A417A4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C56EA2F-78D6-7044-B4A8-8A0106059202}" type="datetimeFigureOut">
              <a:rPr lang="en-US" smtClean="0"/>
              <a:pPr/>
              <a:t>4/1/15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F5A0C-BE5D-D449-9307-C8FB9A417A43}" type="slidenum">
              <a:rPr lang="en-US" smtClean="0"/>
              <a:pPr/>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C56EA2F-78D6-7044-B4A8-8A0106059202}" type="datetimeFigureOut">
              <a:rPr lang="en-US" smtClean="0"/>
              <a:pPr/>
              <a:t>4/1/15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F5A0C-BE5D-D449-9307-C8FB9A417A43}" type="slidenum">
              <a:rPr lang="en-US" smtClean="0"/>
              <a:pPr/>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9C56EA2F-78D6-7044-B4A8-8A0106059202}" type="datetimeFigureOut">
              <a:rPr lang="en-US" smtClean="0"/>
              <a:pPr/>
              <a:t>4/1/15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9C56EA2F-78D6-7044-B4A8-8A0106059202}" type="datetimeFigureOut">
              <a:rPr lang="en-US" smtClean="0"/>
              <a:pPr/>
              <a:t>4/1/15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56EA2F-78D6-7044-B4A8-8A0106059202}" type="datetimeFigureOut">
              <a:rPr lang="en-US" smtClean="0"/>
              <a:pPr/>
              <a:t>4/1/15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en-US"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9C56EA2F-78D6-7044-B4A8-8A0106059202}" type="datetimeFigureOut">
              <a:rPr lang="en-US" smtClean="0"/>
              <a:pPr/>
              <a:t>4/1/15</a:t>
            </a:fld>
            <a:endParaRPr lang="en-US"/>
          </a:p>
        </p:txBody>
      </p:sp>
      <p:sp>
        <p:nvSpPr>
          <p:cNvPr id="6" name="Footer Placeholder 5"/>
          <p:cNvSpPr>
            <a:spLocks noGrp="1"/>
          </p:cNvSpPr>
          <p:nvPr>
            <p:ph type="ftr" sz="quarter" idx="11"/>
          </p:nvPr>
        </p:nvSpPr>
        <p:spPr>
          <a:xfrm>
            <a:off x="174812" y="6356350"/>
            <a:ext cx="3863788" cy="365125"/>
          </a:xfrm>
        </p:spPr>
        <p:txBody>
          <a:bodyPr/>
          <a:lstStyle/>
          <a:p>
            <a:endParaRPr lang="en-US"/>
          </a:p>
        </p:txBody>
      </p:sp>
      <p:sp>
        <p:nvSpPr>
          <p:cNvPr id="7" name="Slide Number Placeholder 6"/>
          <p:cNvSpPr>
            <a:spLocks noGrp="1"/>
          </p:cNvSpPr>
          <p:nvPr>
            <p:ph type="sldNum" sz="quarter" idx="12"/>
          </p:nvPr>
        </p:nvSpPr>
        <p:spPr/>
        <p:txBody>
          <a:bodyPr/>
          <a:lstStyle/>
          <a:p>
            <a:fld id="{9C6F5A0C-BE5D-D449-9307-C8FB9A417A43}" type="slidenum">
              <a:rPr lang="en-US" smtClean="0"/>
              <a:pPr/>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56EA2F-78D6-7044-B4A8-8A0106059202}" type="datetimeFigureOut">
              <a:rPr lang="en-US" smtClean="0"/>
              <a:pPr/>
              <a:t>4/1/15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en-US"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56EA2F-78D6-7044-B4A8-8A0106059202}" type="datetimeFigureOut">
              <a:rPr lang="en-US" smtClean="0"/>
              <a:pPr/>
              <a:t>4/1/15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F5A0C-BE5D-D449-9307-C8FB9A417A43}" type="slidenum">
              <a:rPr lang="en-US" smtClean="0"/>
              <a:pPr/>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9C56EA2F-78D6-7044-B4A8-8A0106059202}" type="datetimeFigureOut">
              <a:rPr lang="en-US" smtClean="0"/>
              <a:pPr/>
              <a:t>4/1/15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9C56EA2F-78D6-7044-B4A8-8A0106059202}" type="datetimeFigureOut">
              <a:rPr lang="en-US" smtClean="0"/>
              <a:pPr/>
              <a:t>4/1/15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9C56EA2F-78D6-7044-B4A8-8A0106059202}" type="datetimeFigureOut">
              <a:rPr lang="en-US" smtClean="0"/>
              <a:pPr/>
              <a:t>4/1/15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en-US"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9C56EA2F-78D6-7044-B4A8-8A0106059202}" type="datetimeFigureOut">
              <a:rPr lang="en-US" smtClean="0"/>
              <a:pPr/>
              <a:t>4/1/15</a:t>
            </a:fld>
            <a:endParaRPr lang="en-US"/>
          </a:p>
        </p:txBody>
      </p:sp>
      <p:sp>
        <p:nvSpPr>
          <p:cNvPr id="5" name="Footer Placeholder 4"/>
          <p:cNvSpPr>
            <a:spLocks noGrp="1"/>
          </p:cNvSpPr>
          <p:nvPr>
            <p:ph type="ftr" sz="quarter" idx="11"/>
          </p:nvPr>
        </p:nvSpPr>
        <p:spPr>
          <a:xfrm>
            <a:off x="3213847" y="6356350"/>
            <a:ext cx="4734112" cy="365125"/>
          </a:xfrm>
        </p:spPr>
        <p:txBody>
          <a:bodyPr/>
          <a:lstStyle/>
          <a:p>
            <a:endParaRPr lang="en-US"/>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9C6F5A0C-BE5D-D449-9307-C8FB9A417A43}" type="slidenum">
              <a:rPr lang="en-US" smtClean="0"/>
              <a:pPr/>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en-US" smtClean="0"/>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en-US"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9C56EA2F-78D6-7044-B4A8-8A0106059202}" type="datetimeFigureOut">
              <a:rPr lang="en-US" smtClean="0"/>
              <a:pPr/>
              <a:t>4/1/15</a:t>
            </a:fld>
            <a:endParaRPr lang="en-US"/>
          </a:p>
        </p:txBody>
      </p:sp>
      <p:sp>
        <p:nvSpPr>
          <p:cNvPr id="5" name="Footer Placeholder 4"/>
          <p:cNvSpPr>
            <a:spLocks noGrp="1"/>
          </p:cNvSpPr>
          <p:nvPr>
            <p:ph type="ftr" sz="quarter" idx="11"/>
          </p:nvPr>
        </p:nvSpPr>
        <p:spPr>
          <a:xfrm>
            <a:off x="2178423" y="6356350"/>
            <a:ext cx="4926852" cy="365125"/>
          </a:xfrm>
        </p:spPr>
        <p:txBody>
          <a:bodyPr/>
          <a:lstStyle/>
          <a:p>
            <a:endParaRPr lang="en-US"/>
          </a:p>
        </p:txBody>
      </p:sp>
      <p:sp>
        <p:nvSpPr>
          <p:cNvPr id="6" name="Slide Number Placeholder 5"/>
          <p:cNvSpPr>
            <a:spLocks noGrp="1"/>
          </p:cNvSpPr>
          <p:nvPr>
            <p:ph type="sldNum" sz="quarter" idx="12"/>
          </p:nvPr>
        </p:nvSpPr>
        <p:spPr>
          <a:xfrm>
            <a:off x="331694" y="361016"/>
            <a:ext cx="506506" cy="365125"/>
          </a:xfrm>
        </p:spPr>
        <p:txBody>
          <a:bodyPr/>
          <a:lstStyle/>
          <a:p>
            <a:fld id="{9C6F5A0C-BE5D-D449-9307-C8FB9A417A43}" type="slidenum">
              <a:rPr lang="en-US" smtClean="0"/>
              <a:pPr/>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9C56EA2F-78D6-7044-B4A8-8A0106059202}" type="datetimeFigureOut">
              <a:rPr lang="en-US" smtClean="0"/>
              <a:pPr/>
              <a:t>4/1/15</a:t>
            </a:fld>
            <a:endParaRPr lang="en-US"/>
          </a:p>
        </p:txBody>
      </p:sp>
      <p:sp>
        <p:nvSpPr>
          <p:cNvPr id="5" name="Footer Placeholder 4"/>
          <p:cNvSpPr>
            <a:spLocks noGrp="1"/>
          </p:cNvSpPr>
          <p:nvPr>
            <p:ph type="ftr" sz="quarter" idx="11"/>
          </p:nvPr>
        </p:nvSpPr>
        <p:spPr>
          <a:xfrm>
            <a:off x="174812" y="6356350"/>
            <a:ext cx="5311588" cy="365125"/>
          </a:xfrm>
        </p:spPr>
        <p:txBody>
          <a:bodyPr/>
          <a:lstStyle/>
          <a:p>
            <a:endParaRPr lang="en-US"/>
          </a:p>
        </p:txBody>
      </p:sp>
      <p:sp>
        <p:nvSpPr>
          <p:cNvPr id="6" name="Slide Number Placeholder 5"/>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9C6F5A0C-BE5D-D449-9307-C8FB9A417A43}" type="slidenum">
              <a:rPr lang="en-US" smtClean="0"/>
              <a:pPr/>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C56EA2F-78D6-7044-B4A8-8A0106059202}" type="datetimeFigureOut">
              <a:rPr lang="en-US" smtClean="0"/>
              <a:pPr/>
              <a:t>4/1/15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9C56EA2F-78D6-7044-B4A8-8A0106059202}" type="datetimeFigureOut">
              <a:rPr lang="en-US" smtClean="0"/>
              <a:pPr/>
              <a:t>4/1/15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6F5A0C-BE5D-D449-9307-C8FB9A417A4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C56EA2F-78D6-7044-B4A8-8A0106059202}" type="datetimeFigureOut">
              <a:rPr lang="en-US" smtClean="0"/>
              <a:pPr/>
              <a:t>4/1/15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6F5A0C-BE5D-D449-9307-C8FB9A417A43}" type="slidenum">
              <a:rPr lang="en-US" smtClean="0"/>
              <a:pPr/>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9C56EA2F-78D6-7044-B4A8-8A0106059202}" type="datetimeFigureOut">
              <a:rPr lang="en-US" smtClean="0"/>
              <a:pPr/>
              <a:t>4/1/15</a:t>
            </a:fld>
            <a:endParaRPr lang="en-US"/>
          </a:p>
        </p:txBody>
      </p:sp>
      <p:sp>
        <p:nvSpPr>
          <p:cNvPr id="5" name="Footer Placeholder 4"/>
          <p:cNvSpPr>
            <a:spLocks noGrp="1"/>
          </p:cNvSpPr>
          <p:nvPr>
            <p:ph type="ftr" sz="quarter" idx="3"/>
          </p:nvPr>
        </p:nvSpPr>
        <p:spPr>
          <a:xfrm>
            <a:off x="174812" y="6356350"/>
            <a:ext cx="60071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endParaRPr lang="en-US"/>
          </a:p>
        </p:txBody>
      </p:sp>
      <p:sp>
        <p:nvSpPr>
          <p:cNvPr id="6" name="Slide Number Placeholder 5"/>
          <p:cNvSpPr>
            <a:spLocks noGrp="1"/>
          </p:cNvSpPr>
          <p:nvPr>
            <p:ph type="sldNum" sz="quarter" idx="4"/>
          </p:nvPr>
        </p:nvSpPr>
        <p:spPr>
          <a:xfrm>
            <a:off x="8256494" y="361016"/>
            <a:ext cx="506506" cy="365125"/>
          </a:xfrm>
          <a:prstGeom prst="rect">
            <a:avLst/>
          </a:prstGeom>
        </p:spPr>
        <p:txBody>
          <a:bodyPr vert="horz" lIns="91440" tIns="45720" rIns="91440" bIns="45720" rtlCol="0" anchor="ctr"/>
          <a:lstStyle>
            <a:lvl1pPr algn="r">
              <a:defRPr sz="2200" b="1">
                <a:solidFill>
                  <a:schemeClr val="bg1"/>
                </a:solidFill>
              </a:defRPr>
            </a:lvl1pPr>
          </a:lstStyle>
          <a:p>
            <a:fld id="{9C6F5A0C-BE5D-D449-9307-C8FB9A417A4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Lst>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reginfo.gov/public/do/PRASearch" TargetMode="External"/><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www.rcfp.org/fogg/index.php" TargetMode="External"/><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3682" y="4959983"/>
            <a:ext cx="7245686" cy="595257"/>
          </a:xfrm>
        </p:spPr>
        <p:txBody>
          <a:bodyPr>
            <a:noAutofit/>
          </a:bodyPr>
          <a:lstStyle/>
          <a:p>
            <a:r>
              <a:rPr lang="en-US" sz="3600" dirty="0" smtClean="0"/>
              <a:t>Public records primer: federal edition</a:t>
            </a:r>
            <a:endParaRPr lang="en-US" sz="3600" dirty="0"/>
          </a:p>
        </p:txBody>
      </p:sp>
      <p:sp>
        <p:nvSpPr>
          <p:cNvPr id="3" name="Subtitle 2"/>
          <p:cNvSpPr>
            <a:spLocks noGrp="1"/>
          </p:cNvSpPr>
          <p:nvPr>
            <p:ph type="subTitle" idx="1"/>
          </p:nvPr>
        </p:nvSpPr>
        <p:spPr>
          <a:xfrm>
            <a:off x="1219199" y="5701208"/>
            <a:ext cx="6858001" cy="443596"/>
          </a:xfrm>
        </p:spPr>
        <p:txBody>
          <a:bodyPr>
            <a:normAutofit fontScale="85000" lnSpcReduction="20000"/>
          </a:bodyPr>
          <a:lstStyle/>
          <a:p>
            <a:r>
              <a:rPr lang="en-US" dirty="0" smtClean="0"/>
              <a:t>Sarah Cohen, for Columbia University</a:t>
            </a:r>
          </a:p>
          <a:p>
            <a:r>
              <a:rPr lang="en-US" dirty="0" smtClean="0"/>
              <a:t>February 2014</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3568" y="730881"/>
            <a:ext cx="7679318" cy="3421478"/>
          </a:xfrm>
          <a:prstGeom prst="rect">
            <a:avLst/>
          </a:prstGeom>
        </p:spPr>
      </p:pic>
      <p:sp>
        <p:nvSpPr>
          <p:cNvPr id="3" name="TextBox 2"/>
          <p:cNvSpPr txBox="1"/>
          <p:nvPr/>
        </p:nvSpPr>
        <p:spPr>
          <a:xfrm>
            <a:off x="527135" y="4636901"/>
            <a:ext cx="6697014" cy="1200329"/>
          </a:xfrm>
          <a:prstGeom prst="rect">
            <a:avLst/>
          </a:prstGeom>
          <a:noFill/>
        </p:spPr>
        <p:txBody>
          <a:bodyPr wrap="square" rtlCol="0">
            <a:spAutoFit/>
          </a:bodyPr>
          <a:lstStyle/>
          <a:p>
            <a:r>
              <a:rPr lang="en-US" dirty="0" err="1" smtClean="0">
                <a:hlinkClick r:id="rId4"/>
              </a:rPr>
              <a:t>Reginfo.gov</a:t>
            </a:r>
            <a:r>
              <a:rPr lang="en-US" dirty="0" smtClean="0"/>
              <a:t> is the site used by the Office of Management and Budget to store its reviews under Paperwork Reduction Act. All information collections (most forms, databases) must be logged here.</a:t>
            </a:r>
            <a:endParaRPr lang="en-US" dirty="0"/>
          </a:p>
        </p:txBody>
      </p:sp>
    </p:spTree>
    <p:extLst>
      <p:ext uri="{BB962C8B-B14F-4D97-AF65-F5344CB8AC3E}">
        <p14:creationId xmlns:p14="http://schemas.microsoft.com/office/powerpoint/2010/main" val="12882481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5352" y="730881"/>
            <a:ext cx="7564256" cy="4518722"/>
          </a:xfrm>
          <a:prstGeom prst="rect">
            <a:avLst/>
          </a:prstGeom>
        </p:spPr>
      </p:pic>
    </p:spTree>
    <p:extLst>
      <p:ext uri="{BB962C8B-B14F-4D97-AF65-F5344CB8AC3E}">
        <p14:creationId xmlns:p14="http://schemas.microsoft.com/office/powerpoint/2010/main" val="42225292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7627" y="236269"/>
            <a:ext cx="7411301" cy="4147257"/>
          </a:xfrm>
          <a:prstGeom prst="rect">
            <a:avLst/>
          </a:prstGeom>
        </p:spPr>
      </p:pic>
      <p:sp>
        <p:nvSpPr>
          <p:cNvPr id="3" name="Oval 2"/>
          <p:cNvSpPr/>
          <p:nvPr/>
        </p:nvSpPr>
        <p:spPr>
          <a:xfrm>
            <a:off x="1605366" y="742862"/>
            <a:ext cx="1653288" cy="491248"/>
          </a:xfrm>
          <a:prstGeom prst="ellipse">
            <a:avLst/>
          </a:prstGeom>
          <a:no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0" y="4709628"/>
            <a:ext cx="9144000" cy="1319753"/>
          </a:xfrm>
          <a:prstGeom prst="rect">
            <a:avLst/>
          </a:prstGeom>
        </p:spPr>
      </p:pic>
      <p:sp>
        <p:nvSpPr>
          <p:cNvPr id="5" name="Oval 4"/>
          <p:cNvSpPr/>
          <p:nvPr/>
        </p:nvSpPr>
        <p:spPr>
          <a:xfrm>
            <a:off x="7136942" y="4709627"/>
            <a:ext cx="1764456" cy="1319753"/>
          </a:xfrm>
          <a:prstGeom prst="ellipse">
            <a:avLst/>
          </a:prstGeom>
          <a:no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224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8927" y="270459"/>
            <a:ext cx="7318299" cy="5808734"/>
          </a:xfrm>
          <a:prstGeom prst="rect">
            <a:avLst/>
          </a:prstGeom>
        </p:spPr>
      </p:pic>
    </p:spTree>
    <p:extLst>
      <p:ext uri="{BB962C8B-B14F-4D97-AF65-F5344CB8AC3E}">
        <p14:creationId xmlns:p14="http://schemas.microsoft.com/office/powerpoint/2010/main" val="23369792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3371" y="467285"/>
            <a:ext cx="7206785" cy="4518100"/>
          </a:xfrm>
          <a:prstGeom prst="rect">
            <a:avLst/>
          </a:prstGeom>
        </p:spPr>
      </p:pic>
      <p:pic>
        <p:nvPicPr>
          <p:cNvPr id="3" name="Picture 2"/>
          <p:cNvPicPr>
            <a:picLocks noChangeAspect="1"/>
          </p:cNvPicPr>
          <p:nvPr/>
        </p:nvPicPr>
        <p:blipFill>
          <a:blip r:embed="rId4"/>
          <a:stretch>
            <a:fillRect/>
          </a:stretch>
        </p:blipFill>
        <p:spPr>
          <a:xfrm>
            <a:off x="119803" y="2805551"/>
            <a:ext cx="8606244" cy="3197260"/>
          </a:xfrm>
          <a:prstGeom prst="rect">
            <a:avLst/>
          </a:prstGeom>
        </p:spPr>
      </p:pic>
    </p:spTree>
    <p:extLst>
      <p:ext uri="{BB962C8B-B14F-4D97-AF65-F5344CB8AC3E}">
        <p14:creationId xmlns:p14="http://schemas.microsoft.com/office/powerpoint/2010/main" val="42115607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3273" y="587101"/>
            <a:ext cx="7442904" cy="5430099"/>
          </a:xfrm>
          <a:prstGeom prst="rect">
            <a:avLst/>
          </a:prstGeom>
        </p:spPr>
      </p:pic>
    </p:spTree>
    <p:extLst>
      <p:ext uri="{BB962C8B-B14F-4D97-AF65-F5344CB8AC3E}">
        <p14:creationId xmlns:p14="http://schemas.microsoft.com/office/powerpoint/2010/main" val="195486141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7528" y="982496"/>
            <a:ext cx="7696771" cy="3015694"/>
          </a:xfrm>
          <a:prstGeom prst="rect">
            <a:avLst/>
          </a:prstGeom>
        </p:spPr>
      </p:pic>
      <p:pic>
        <p:nvPicPr>
          <p:cNvPr id="3" name="Picture 2"/>
          <p:cNvPicPr>
            <a:picLocks noChangeAspect="1"/>
          </p:cNvPicPr>
          <p:nvPr/>
        </p:nvPicPr>
        <p:blipFill>
          <a:blip r:embed="rId4"/>
          <a:stretch>
            <a:fillRect/>
          </a:stretch>
        </p:blipFill>
        <p:spPr>
          <a:xfrm>
            <a:off x="1137962" y="2919849"/>
            <a:ext cx="7035800" cy="3162300"/>
          </a:xfrm>
          <a:prstGeom prst="rect">
            <a:avLst/>
          </a:prstGeom>
        </p:spPr>
      </p:pic>
    </p:spTree>
    <p:extLst>
      <p:ext uri="{BB962C8B-B14F-4D97-AF65-F5344CB8AC3E}">
        <p14:creationId xmlns:p14="http://schemas.microsoft.com/office/powerpoint/2010/main" val="12714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6493" y="143780"/>
            <a:ext cx="6658619" cy="5671816"/>
          </a:xfrm>
          <a:prstGeom prst="rect">
            <a:avLst/>
          </a:prstGeom>
          <a:ln>
            <a:solidFill>
              <a:schemeClr val="accent1"/>
            </a:solidFill>
          </a:ln>
        </p:spPr>
      </p:pic>
      <p:sp>
        <p:nvSpPr>
          <p:cNvPr id="3" name="TextBox 2"/>
          <p:cNvSpPr txBox="1"/>
          <p:nvPr/>
        </p:nvSpPr>
        <p:spPr>
          <a:xfrm>
            <a:off x="455254" y="6026773"/>
            <a:ext cx="6816818" cy="646331"/>
          </a:xfrm>
          <a:prstGeom prst="rect">
            <a:avLst/>
          </a:prstGeom>
          <a:noFill/>
        </p:spPr>
        <p:txBody>
          <a:bodyPr wrap="square" rtlCol="0">
            <a:spAutoFit/>
          </a:bodyPr>
          <a:lstStyle/>
          <a:p>
            <a:r>
              <a:rPr lang="en-US" dirty="0" smtClean="0">
                <a:solidFill>
                  <a:srgbClr val="AD0101"/>
                </a:solidFill>
              </a:rPr>
              <a:t>Read footnotes, methodology and all source notes to find the paper trail</a:t>
            </a:r>
            <a:endParaRPr lang="en-US" dirty="0">
              <a:solidFill>
                <a:srgbClr val="AD0101"/>
              </a:solidFill>
            </a:endParaRPr>
          </a:p>
        </p:txBody>
      </p:sp>
    </p:spTree>
    <p:extLst>
      <p:ext uri="{BB962C8B-B14F-4D97-AF65-F5344CB8AC3E}">
        <p14:creationId xmlns:p14="http://schemas.microsoft.com/office/powerpoint/2010/main" val="469504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9050" y="2298700"/>
            <a:ext cx="6540500" cy="4559300"/>
          </a:xfrm>
          <a:prstGeom prst="rect">
            <a:avLst/>
          </a:prstGeom>
        </p:spPr>
      </p:pic>
      <p:pic>
        <p:nvPicPr>
          <p:cNvPr id="5" name="Picture 4"/>
          <p:cNvPicPr>
            <a:picLocks noChangeAspect="1"/>
          </p:cNvPicPr>
          <p:nvPr/>
        </p:nvPicPr>
        <p:blipFill>
          <a:blip r:embed="rId4"/>
          <a:stretch>
            <a:fillRect/>
          </a:stretch>
        </p:blipFill>
        <p:spPr>
          <a:xfrm>
            <a:off x="147912" y="455422"/>
            <a:ext cx="6883400" cy="1346200"/>
          </a:xfrm>
          <a:prstGeom prst="rect">
            <a:avLst/>
          </a:prstGeom>
        </p:spPr>
      </p:pic>
    </p:spTree>
    <p:extLst>
      <p:ext uri="{BB962C8B-B14F-4D97-AF65-F5344CB8AC3E}">
        <p14:creationId xmlns:p14="http://schemas.microsoft.com/office/powerpoint/2010/main" val="4140050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3765" y="549357"/>
            <a:ext cx="7248110" cy="2742718"/>
          </a:xfrm>
          <a:prstGeom prst="rect">
            <a:avLst/>
          </a:prstGeom>
          <a:effectLst/>
        </p:spPr>
      </p:pic>
      <p:pic>
        <p:nvPicPr>
          <p:cNvPr id="4" name="Picture 3"/>
          <p:cNvPicPr>
            <a:picLocks noChangeAspect="1"/>
          </p:cNvPicPr>
          <p:nvPr/>
        </p:nvPicPr>
        <p:blipFill>
          <a:blip r:embed="rId4"/>
          <a:stretch>
            <a:fillRect/>
          </a:stretch>
        </p:blipFill>
        <p:spPr>
          <a:xfrm>
            <a:off x="347430" y="1845173"/>
            <a:ext cx="4159321" cy="4244829"/>
          </a:xfrm>
          <a:prstGeom prst="rect">
            <a:avLst/>
          </a:prstGeom>
          <a:ln w="19050" cmpd="sng">
            <a:solidFill>
              <a:srgbClr val="AD0101"/>
            </a:solidFill>
          </a:ln>
          <a:effectLst>
            <a:outerShdw blurRad="50800" dist="38100" dir="10800000" algn="r" rotWithShape="0">
              <a:prstClr val="black">
                <a:alpha val="40000"/>
              </a:prstClr>
            </a:outerShdw>
          </a:effectLst>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30381" y="571241"/>
            <a:ext cx="2915801" cy="5583759"/>
          </a:xfrm>
          <a:prstGeom prst="rect">
            <a:avLst/>
          </a:prstGeom>
        </p:spPr>
      </p:pic>
      <p:sp>
        <p:nvSpPr>
          <p:cNvPr id="9" name="TextBox 8"/>
          <p:cNvSpPr txBox="1"/>
          <p:nvPr/>
        </p:nvSpPr>
        <p:spPr>
          <a:xfrm>
            <a:off x="3845692" y="2988326"/>
            <a:ext cx="4265004" cy="646331"/>
          </a:xfrm>
          <a:prstGeom prst="rect">
            <a:avLst/>
          </a:prstGeom>
          <a:noFill/>
        </p:spPr>
        <p:txBody>
          <a:bodyPr wrap="square" rtlCol="0">
            <a:spAutoFit/>
          </a:bodyPr>
          <a:lstStyle/>
          <a:p>
            <a:r>
              <a:rPr lang="en-US" i="1" dirty="0" smtClean="0"/>
              <a:t>Congress shall make no law … abridging the freedom of speech, or of the press….</a:t>
            </a:r>
            <a:endParaRPr lang="en-US" i="1" dirty="0"/>
          </a:p>
        </p:txBody>
      </p:sp>
      <p:pic>
        <p:nvPicPr>
          <p:cNvPr id="10" name="Picture 9"/>
          <p:cNvPicPr>
            <a:picLocks noChangeAspect="1"/>
          </p:cNvPicPr>
          <p:nvPr/>
        </p:nvPicPr>
        <p:blipFill>
          <a:blip r:embed="rId3"/>
          <a:stretch>
            <a:fillRect/>
          </a:stretch>
        </p:blipFill>
        <p:spPr>
          <a:xfrm>
            <a:off x="3845692" y="461797"/>
            <a:ext cx="3049768" cy="1573234"/>
          </a:xfrm>
          <a:prstGeom prst="rect">
            <a:avLst/>
          </a:prstGeom>
        </p:spPr>
      </p:pic>
    </p:spTree>
    <p:extLst>
      <p:ext uri="{BB962C8B-B14F-4D97-AF65-F5344CB8AC3E}">
        <p14:creationId xmlns:p14="http://schemas.microsoft.com/office/powerpoint/2010/main" val="147021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910606"/>
            <a:ext cx="8346726" cy="5544488"/>
          </a:xfrm>
          <a:prstGeom prst="rect">
            <a:avLst/>
          </a:prstGeom>
        </p:spPr>
      </p:pic>
      <p:pic>
        <p:nvPicPr>
          <p:cNvPr id="4" name="Picture 3"/>
          <p:cNvPicPr>
            <a:picLocks noChangeAspect="1"/>
          </p:cNvPicPr>
          <p:nvPr/>
        </p:nvPicPr>
        <p:blipFill>
          <a:blip r:embed="rId4"/>
          <a:stretch>
            <a:fillRect/>
          </a:stretch>
        </p:blipFill>
        <p:spPr>
          <a:xfrm>
            <a:off x="368508" y="182459"/>
            <a:ext cx="2057400" cy="406400"/>
          </a:xfrm>
          <a:prstGeom prst="rect">
            <a:avLst/>
          </a:prstGeom>
        </p:spPr>
      </p:pic>
      <p:sp>
        <p:nvSpPr>
          <p:cNvPr id="5" name="Oval Callout 4"/>
          <p:cNvSpPr/>
          <p:nvPr/>
        </p:nvSpPr>
        <p:spPr>
          <a:xfrm>
            <a:off x="2719539" y="182459"/>
            <a:ext cx="3546183" cy="406400"/>
          </a:xfrm>
          <a:prstGeom prst="wedgeEllipseCallout">
            <a:avLst>
              <a:gd name="adj1" fmla="val -64076"/>
              <a:gd name="adj2" fmla="val 183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Look for site map</a:t>
            </a:r>
            <a:endParaRPr lang="en-US" dirty="0"/>
          </a:p>
        </p:txBody>
      </p:sp>
    </p:spTree>
    <p:extLst>
      <p:ext uri="{BB962C8B-B14F-4D97-AF65-F5344CB8AC3E}">
        <p14:creationId xmlns:p14="http://schemas.microsoft.com/office/powerpoint/2010/main" val="334602477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27100" y="2516295"/>
            <a:ext cx="7289800" cy="2603500"/>
          </a:xfrm>
          <a:prstGeom prst="rect">
            <a:avLst/>
          </a:prstGeom>
        </p:spPr>
      </p:pic>
      <p:sp>
        <p:nvSpPr>
          <p:cNvPr id="4" name="TextBox 3"/>
          <p:cNvSpPr txBox="1"/>
          <p:nvPr/>
        </p:nvSpPr>
        <p:spPr>
          <a:xfrm>
            <a:off x="646938" y="1126276"/>
            <a:ext cx="6068751" cy="369332"/>
          </a:xfrm>
          <a:prstGeom prst="rect">
            <a:avLst/>
          </a:prstGeom>
          <a:noFill/>
        </p:spPr>
        <p:txBody>
          <a:bodyPr wrap="none" rtlCol="0">
            <a:spAutoFit/>
          </a:bodyPr>
          <a:lstStyle/>
          <a:p>
            <a:r>
              <a:rPr lang="en-US" b="1" dirty="0" smtClean="0">
                <a:solidFill>
                  <a:srgbClr val="AD0101"/>
                </a:solidFill>
              </a:rPr>
              <a:t>PL 108-106, Emergency Supplemental Appropriations</a:t>
            </a:r>
            <a:endParaRPr lang="en-US" b="1" dirty="0">
              <a:solidFill>
                <a:srgbClr val="AD0101"/>
              </a:solidFill>
            </a:endParaRPr>
          </a:p>
        </p:txBody>
      </p:sp>
      <p:cxnSp>
        <p:nvCxnSpPr>
          <p:cNvPr id="6" name="Straight Connector 5"/>
          <p:cNvCxnSpPr/>
          <p:nvPr/>
        </p:nvCxnSpPr>
        <p:spPr>
          <a:xfrm flipV="1">
            <a:off x="4241043" y="4433212"/>
            <a:ext cx="2240325" cy="23964"/>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150113" y="4624919"/>
            <a:ext cx="251587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1879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223" y="1666192"/>
            <a:ext cx="7418460" cy="2939591"/>
          </a:xfrm>
          <a:prstGeom prst="rect">
            <a:avLst/>
          </a:prstGeom>
          <a:ln>
            <a:solidFill>
              <a:srgbClr val="AD0101"/>
            </a:solidFill>
          </a:ln>
        </p:spPr>
      </p:pic>
      <p:sp>
        <p:nvSpPr>
          <p:cNvPr id="3" name="TextBox 2"/>
          <p:cNvSpPr txBox="1"/>
          <p:nvPr/>
        </p:nvSpPr>
        <p:spPr>
          <a:xfrm>
            <a:off x="730800" y="611064"/>
            <a:ext cx="5702645" cy="923330"/>
          </a:xfrm>
          <a:prstGeom prst="rect">
            <a:avLst/>
          </a:prstGeom>
          <a:noFill/>
        </p:spPr>
        <p:txBody>
          <a:bodyPr wrap="square" rtlCol="0">
            <a:spAutoFit/>
          </a:bodyPr>
          <a:lstStyle/>
          <a:p>
            <a:r>
              <a:rPr lang="en-US" dirty="0" smtClean="0">
                <a:solidFill>
                  <a:srgbClr val="AD0101"/>
                </a:solidFill>
              </a:rPr>
              <a:t>The regulations that implement the law often  have even more specific reporting requirements, and who is responsible for them:</a:t>
            </a:r>
            <a:endParaRPr lang="en-US" dirty="0">
              <a:solidFill>
                <a:srgbClr val="AD0101"/>
              </a:solidFill>
            </a:endParaRPr>
          </a:p>
        </p:txBody>
      </p:sp>
      <p:pic>
        <p:nvPicPr>
          <p:cNvPr id="4" name="Picture 3"/>
          <p:cNvPicPr>
            <a:picLocks noChangeAspect="1"/>
          </p:cNvPicPr>
          <p:nvPr/>
        </p:nvPicPr>
        <p:blipFill>
          <a:blip r:embed="rId3"/>
          <a:stretch>
            <a:fillRect/>
          </a:stretch>
        </p:blipFill>
        <p:spPr>
          <a:xfrm>
            <a:off x="387223" y="4922425"/>
            <a:ext cx="8585200" cy="1422400"/>
          </a:xfrm>
          <a:prstGeom prst="rect">
            <a:avLst/>
          </a:prstGeom>
          <a:ln>
            <a:solidFill>
              <a:srgbClr val="AD0101"/>
            </a:solidFill>
          </a:ln>
        </p:spPr>
      </p:pic>
    </p:spTree>
    <p:extLst>
      <p:ext uri="{BB962C8B-B14F-4D97-AF65-F5344CB8AC3E}">
        <p14:creationId xmlns:p14="http://schemas.microsoft.com/office/powerpoint/2010/main" val="3813010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50900"/>
            <a:ext cx="9144000" cy="5139328"/>
          </a:xfrm>
          <a:prstGeom prst="rect">
            <a:avLst/>
          </a:prstGeom>
        </p:spPr>
      </p:pic>
    </p:spTree>
    <p:extLst>
      <p:ext uri="{BB962C8B-B14F-4D97-AF65-F5344CB8AC3E}">
        <p14:creationId xmlns:p14="http://schemas.microsoft.com/office/powerpoint/2010/main" val="307268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38081" y="575120"/>
            <a:ext cx="5179313" cy="5599926"/>
          </a:xfrm>
          <a:prstGeom prst="rect">
            <a:avLst/>
          </a:prstGeom>
        </p:spPr>
      </p:pic>
    </p:spTree>
    <p:extLst>
      <p:ext uri="{BB962C8B-B14F-4D97-AF65-F5344CB8AC3E}">
        <p14:creationId xmlns:p14="http://schemas.microsoft.com/office/powerpoint/2010/main" val="27127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7528" y="515212"/>
            <a:ext cx="7726696" cy="4703206"/>
          </a:xfrm>
          <a:prstGeom prst="rect">
            <a:avLst/>
          </a:prstGeom>
        </p:spPr>
      </p:pic>
    </p:spTree>
    <p:extLst>
      <p:ext uri="{BB962C8B-B14F-4D97-AF65-F5344CB8AC3E}">
        <p14:creationId xmlns:p14="http://schemas.microsoft.com/office/powerpoint/2010/main" val="515256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68400"/>
            <a:ext cx="9144000" cy="4505739"/>
          </a:xfrm>
          <a:prstGeom prst="rect">
            <a:avLst/>
          </a:prstGeom>
        </p:spPr>
      </p:pic>
    </p:spTree>
    <p:extLst>
      <p:ext uri="{BB962C8B-B14F-4D97-AF65-F5344CB8AC3E}">
        <p14:creationId xmlns:p14="http://schemas.microsoft.com/office/powerpoint/2010/main" val="1996287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5274" y="342900"/>
            <a:ext cx="5041900" cy="2057400"/>
          </a:xfrm>
          <a:prstGeom prst="rect">
            <a:avLst/>
          </a:prstGeom>
        </p:spPr>
      </p:pic>
      <p:sp>
        <p:nvSpPr>
          <p:cNvPr id="3" name="Oval 2"/>
          <p:cNvSpPr/>
          <p:nvPr/>
        </p:nvSpPr>
        <p:spPr>
          <a:xfrm>
            <a:off x="2072600" y="1138257"/>
            <a:ext cx="1114172" cy="383413"/>
          </a:xfrm>
          <a:prstGeom prst="ellipse">
            <a:avLst/>
          </a:prstGeom>
          <a:noFill/>
          <a:ln w="28575"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006349" y="2791726"/>
            <a:ext cx="7001961" cy="2611148"/>
          </a:xfrm>
          <a:prstGeom prst="rect">
            <a:avLst/>
          </a:prstGeom>
        </p:spPr>
      </p:pic>
    </p:spTree>
    <p:extLst>
      <p:ext uri="{BB962C8B-B14F-4D97-AF65-F5344CB8AC3E}">
        <p14:creationId xmlns:p14="http://schemas.microsoft.com/office/powerpoint/2010/main" val="1876896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Request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Too narrow?</a:t>
            </a:r>
          </a:p>
          <a:p>
            <a:r>
              <a:rPr lang="en-US" dirty="0" smtClean="0"/>
              <a:t>Too broad?</a:t>
            </a:r>
          </a:p>
          <a:p>
            <a:r>
              <a:rPr lang="en-US" dirty="0" smtClean="0"/>
              <a:t>Quote the law</a:t>
            </a:r>
          </a:p>
          <a:p>
            <a:r>
              <a:rPr lang="en-US" dirty="0" smtClean="0"/>
              <a:t>Look for precedent on the records – avoid complaints in advance.</a:t>
            </a:r>
          </a:p>
          <a:p>
            <a:r>
              <a:rPr lang="en-US" dirty="0" smtClean="0"/>
              <a:t>Don’t ask for anything you clearly aren’t allowed to get</a:t>
            </a:r>
          </a:p>
          <a:p>
            <a:r>
              <a:rPr lang="en-US" dirty="0" smtClean="0"/>
              <a:t>Acknowledge things they might be able to release, ask anyway.</a:t>
            </a:r>
          </a:p>
          <a:p>
            <a:r>
              <a:rPr lang="en-US" dirty="0" smtClean="0"/>
              <a:t>For databases, ask for more.</a:t>
            </a:r>
          </a:p>
          <a:p>
            <a:r>
              <a:rPr lang="en-US" dirty="0" smtClean="0"/>
              <a:t>For documents, ask for less.</a:t>
            </a:r>
          </a:p>
          <a:p>
            <a:r>
              <a:rPr lang="en-US" dirty="0" smtClean="0"/>
              <a:t>(more)</a:t>
            </a:r>
            <a:endParaRPr lang="en-US" dirty="0"/>
          </a:p>
        </p:txBody>
      </p:sp>
    </p:spTree>
    <p:extLst>
      <p:ext uri="{BB962C8B-B14F-4D97-AF65-F5344CB8AC3E}">
        <p14:creationId xmlns:p14="http://schemas.microsoft.com/office/powerpoint/2010/main" val="33336750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request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Eager to help refine the request</a:t>
            </a:r>
          </a:p>
          <a:p>
            <a:r>
              <a:rPr lang="en-US" dirty="0" smtClean="0"/>
              <a:t>Appeal if possible</a:t>
            </a:r>
          </a:p>
          <a:p>
            <a:r>
              <a:rPr lang="en-US" dirty="0" smtClean="0"/>
              <a:t>Ask for an index to the records, then you can pick the ones you want.</a:t>
            </a:r>
          </a:p>
          <a:p>
            <a:r>
              <a:rPr lang="en-US" dirty="0" smtClean="0"/>
              <a:t>Ask for a copy of a similar one from the past</a:t>
            </a:r>
          </a:p>
          <a:p>
            <a:r>
              <a:rPr lang="en-US" dirty="0" smtClean="0"/>
              <a:t>Get a copy from an interest group while your request is being processed.</a:t>
            </a:r>
          </a:p>
          <a:p>
            <a:r>
              <a:rPr lang="en-US" smtClean="0"/>
              <a:t>Communicate.</a:t>
            </a:r>
          </a:p>
          <a:p>
            <a:pPr marL="0" indent="0">
              <a:buNone/>
            </a:pPr>
            <a:endParaRPr lang="en-US"/>
          </a:p>
        </p:txBody>
      </p:sp>
    </p:spTree>
    <p:extLst>
      <p:ext uri="{BB962C8B-B14F-4D97-AF65-F5344CB8AC3E}">
        <p14:creationId xmlns:p14="http://schemas.microsoft.com/office/powerpoint/2010/main" val="15444949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712997" y="448969"/>
            <a:ext cx="5509157" cy="3030332"/>
          </a:xfrm>
        </p:spPr>
        <p:txBody>
          <a:bodyPr/>
          <a:lstStyle/>
          <a:p>
            <a:pPr marL="0" indent="0">
              <a:buNone/>
            </a:pPr>
            <a:r>
              <a:rPr lang="en-US" dirty="0" smtClean="0"/>
              <a:t>“</a:t>
            </a:r>
            <a:r>
              <a:rPr lang="en-US" i="1" dirty="0" smtClean="0"/>
              <a:t>The basic purpose of FOIA is to ensure an informed citizenry, vital to the functioning of democratic society, needed to check against corruption and to hold the governors accountable to the governed,</a:t>
            </a:r>
            <a:r>
              <a:rPr lang="en-US" dirty="0" smtClean="0"/>
              <a:t>” </a:t>
            </a:r>
            <a:br>
              <a:rPr lang="en-US" dirty="0" smtClean="0"/>
            </a:br>
            <a:endParaRPr lang="en-US" dirty="0" smtClean="0"/>
          </a:p>
          <a:p>
            <a:pPr marL="0" indent="0">
              <a:buNone/>
            </a:pPr>
            <a:r>
              <a:rPr lang="en-US" dirty="0" smtClean="0"/>
              <a:t>- </a:t>
            </a:r>
            <a:r>
              <a:rPr lang="en-US" dirty="0" smtClean="0">
                <a:solidFill>
                  <a:schemeClr val="accent1"/>
                </a:solidFill>
              </a:rPr>
              <a:t>Supreme Court of the United States, NLRB v. Robbins Tire Co., 1978</a:t>
            </a:r>
            <a:endParaRPr lang="en-US" dirty="0">
              <a:solidFill>
                <a:schemeClr val="accent1"/>
              </a:solidFill>
            </a:endParaRPr>
          </a:p>
        </p:txBody>
      </p:sp>
      <p:sp>
        <p:nvSpPr>
          <p:cNvPr id="4" name="TextBox 3"/>
          <p:cNvSpPr txBox="1"/>
          <p:nvPr/>
        </p:nvSpPr>
        <p:spPr>
          <a:xfrm>
            <a:off x="533291" y="4181825"/>
            <a:ext cx="6561248" cy="1323439"/>
          </a:xfrm>
          <a:prstGeom prst="rect">
            <a:avLst/>
          </a:prstGeom>
          <a:noFill/>
        </p:spPr>
        <p:txBody>
          <a:bodyPr wrap="square" rtlCol="0">
            <a:spAutoFit/>
          </a:bodyPr>
          <a:lstStyle/>
          <a:p>
            <a:r>
              <a:rPr lang="en-US" sz="2000" i="1" dirty="0" smtClean="0"/>
              <a:t>“A democracy requires accountability, and accountability requires transparency,” </a:t>
            </a:r>
          </a:p>
          <a:p>
            <a:endParaRPr lang="en-US" sz="2000" i="1" dirty="0"/>
          </a:p>
          <a:p>
            <a:r>
              <a:rPr lang="en-US" sz="2000" i="1" dirty="0" smtClean="0">
                <a:solidFill>
                  <a:srgbClr val="AD0101"/>
                </a:solidFill>
              </a:rPr>
              <a:t>- </a:t>
            </a:r>
            <a:r>
              <a:rPr lang="en-US" sz="2000" dirty="0" smtClean="0">
                <a:solidFill>
                  <a:srgbClr val="AD0101"/>
                </a:solidFill>
              </a:rPr>
              <a:t>President Barack Obama, Jan. 21, 2009</a:t>
            </a:r>
            <a:r>
              <a:rPr lang="en-US" sz="2000" i="1" dirty="0" smtClean="0">
                <a:solidFill>
                  <a:srgbClr val="AD0101"/>
                </a:solidFill>
              </a:rPr>
              <a:t> </a:t>
            </a:r>
            <a:endParaRPr lang="en-US" sz="2000" i="1" dirty="0">
              <a:solidFill>
                <a:srgbClr val="AD0101"/>
              </a:solidFill>
            </a:endParaRPr>
          </a:p>
        </p:txBody>
      </p:sp>
    </p:spTree>
    <p:extLst>
      <p:ext uri="{BB962C8B-B14F-4D97-AF65-F5344CB8AC3E}">
        <p14:creationId xmlns:p14="http://schemas.microsoft.com/office/powerpoint/2010/main" val="2848323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ea typeface="+mj-ea"/>
                <a:cs typeface="+mj-cs"/>
              </a:rPr>
              <a:t>What is FOIA?</a:t>
            </a:r>
            <a:endParaRPr lang="en-US" dirty="0">
              <a:ea typeface="+mj-ea"/>
              <a:cs typeface="+mj-cs"/>
            </a:endParaRPr>
          </a:p>
        </p:txBody>
      </p:sp>
      <p:sp>
        <p:nvSpPr>
          <p:cNvPr id="3074" name="Content Placeholder 2"/>
          <p:cNvSpPr>
            <a:spLocks noGrp="1"/>
          </p:cNvSpPr>
          <p:nvPr>
            <p:ph idx="1"/>
          </p:nvPr>
        </p:nvSpPr>
        <p:spPr/>
        <p:txBody>
          <a:bodyPr/>
          <a:lstStyle/>
          <a:p>
            <a:r>
              <a:rPr lang="en-US">
                <a:latin typeface="Calibri" charset="0"/>
              </a:rPr>
              <a:t>FOIA IS:</a:t>
            </a:r>
          </a:p>
          <a:p>
            <a:pPr lvl="1"/>
            <a:r>
              <a:rPr lang="en-US">
                <a:latin typeface="Calibri" charset="0"/>
              </a:rPr>
              <a:t>A law created to ensure access to documents and other artifacts created and held by government agencies</a:t>
            </a:r>
          </a:p>
          <a:p>
            <a:pPr lvl="1"/>
            <a:r>
              <a:rPr lang="en-US">
                <a:latin typeface="Calibri" charset="0"/>
              </a:rPr>
              <a:t>A formal process to obtain records</a:t>
            </a:r>
          </a:p>
          <a:p>
            <a:endParaRPr lang="en-US">
              <a:latin typeface="Calibri" charset="0"/>
            </a:endParaRPr>
          </a:p>
          <a:p>
            <a:r>
              <a:rPr lang="en-US">
                <a:latin typeface="Calibri" charset="0"/>
              </a:rPr>
              <a:t>FOIA IS NOT:</a:t>
            </a:r>
          </a:p>
          <a:p>
            <a:pPr lvl="1"/>
            <a:r>
              <a:rPr lang="en-US">
                <a:latin typeface="Calibri" charset="0"/>
              </a:rPr>
              <a:t>An efficient process</a:t>
            </a:r>
          </a:p>
          <a:p>
            <a:pPr lvl="1"/>
            <a:r>
              <a:rPr lang="en-US">
                <a:latin typeface="Calibri" charset="0"/>
              </a:rPr>
              <a:t>A well understood or consistently administered law</a:t>
            </a:r>
          </a:p>
          <a:p>
            <a:pPr lvl="1"/>
            <a:r>
              <a:rPr lang="en-US">
                <a:latin typeface="Calibri" charset="0"/>
              </a:rPr>
              <a:t>The right to “information.” It only gives you the right to records that already exist, not to questions you might have.</a:t>
            </a:r>
          </a:p>
        </p:txBody>
      </p:sp>
    </p:spTree>
    <p:extLst>
      <p:ext uri="{BB962C8B-B14F-4D97-AF65-F5344CB8AC3E}">
        <p14:creationId xmlns:p14="http://schemas.microsoft.com/office/powerpoint/2010/main" val="30865737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3076" y="299540"/>
            <a:ext cx="7400035" cy="5244775"/>
          </a:xfrm>
          <a:prstGeom prst="rect">
            <a:avLst/>
          </a:prstGeom>
        </p:spPr>
      </p:pic>
      <p:sp>
        <p:nvSpPr>
          <p:cNvPr id="3" name="TextBox 2"/>
          <p:cNvSpPr txBox="1"/>
          <p:nvPr/>
        </p:nvSpPr>
        <p:spPr>
          <a:xfrm>
            <a:off x="850606" y="6062718"/>
            <a:ext cx="6769138" cy="646331"/>
          </a:xfrm>
          <a:prstGeom prst="rect">
            <a:avLst/>
          </a:prstGeom>
          <a:noFill/>
        </p:spPr>
        <p:txBody>
          <a:bodyPr wrap="square" rtlCol="0">
            <a:spAutoFit/>
          </a:bodyPr>
          <a:lstStyle/>
          <a:p>
            <a:r>
              <a:rPr lang="en-US" dirty="0" smtClean="0">
                <a:hlinkClick r:id="rId4"/>
              </a:rPr>
              <a:t>Reporters’ Committee for the Freedom of the Press</a:t>
            </a:r>
            <a:r>
              <a:rPr lang="en-US" dirty="0" smtClean="0"/>
              <a:t>: best guide to federal FOIA and help for reporters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FOIA exemptions: what’s secret</a:t>
            </a:r>
            <a:endParaRPr lang="en-US" dirty="0"/>
          </a:p>
        </p:txBody>
      </p:sp>
      <p:sp>
        <p:nvSpPr>
          <p:cNvPr id="12" name="Content Placeholder 11"/>
          <p:cNvSpPr>
            <a:spLocks noGrp="1"/>
          </p:cNvSpPr>
          <p:nvPr>
            <p:ph sz="half" idx="2"/>
          </p:nvPr>
        </p:nvSpPr>
        <p:spPr>
          <a:xfrm>
            <a:off x="233082" y="2420294"/>
            <a:ext cx="2151006" cy="2759318"/>
          </a:xfrm>
        </p:spPr>
        <p:txBody>
          <a:bodyPr/>
          <a:lstStyle/>
          <a:p>
            <a:pPr marL="0" indent="0">
              <a:buNone/>
            </a:pPr>
            <a:r>
              <a:rPr lang="en-US" dirty="0" smtClean="0"/>
              <a:t>FOIA says records must be released…. except when they’re not.</a:t>
            </a:r>
            <a:endParaRPr lang="en-US" dirty="0"/>
          </a:p>
        </p:txBody>
      </p:sp>
      <p:pic>
        <p:nvPicPr>
          <p:cNvPr id="14" name="Picture 13"/>
          <p:cNvPicPr>
            <a:picLocks noChangeAspect="1"/>
          </p:cNvPicPr>
          <p:nvPr/>
        </p:nvPicPr>
        <p:blipFill>
          <a:blip r:embed="rId3"/>
          <a:stretch>
            <a:fillRect/>
          </a:stretch>
        </p:blipFill>
        <p:spPr>
          <a:xfrm>
            <a:off x="3568746" y="2310416"/>
            <a:ext cx="4709328" cy="3298039"/>
          </a:xfrm>
          <a:prstGeom prst="rect">
            <a:avLst/>
          </a:prstGeom>
        </p:spPr>
      </p:pic>
    </p:spTree>
    <p:extLst>
      <p:ext uri="{BB962C8B-B14F-4D97-AF65-F5344CB8AC3E}">
        <p14:creationId xmlns:p14="http://schemas.microsoft.com/office/powerpoint/2010/main" val="2921129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Other exemptions</a:t>
            </a:r>
            <a:endParaRPr lang="en-US" dirty="0"/>
          </a:p>
        </p:txBody>
      </p:sp>
      <p:sp>
        <p:nvSpPr>
          <p:cNvPr id="4" name="Content Placeholder 3"/>
          <p:cNvSpPr>
            <a:spLocks noGrp="1"/>
          </p:cNvSpPr>
          <p:nvPr>
            <p:ph idx="1"/>
          </p:nvPr>
        </p:nvSpPr>
        <p:spPr/>
        <p:txBody>
          <a:bodyPr>
            <a:normAutofit lnSpcReduction="10000"/>
          </a:bodyPr>
          <a:lstStyle/>
          <a:p>
            <a:r>
              <a:rPr lang="en-US" dirty="0" smtClean="0"/>
              <a:t>Exemption 4</a:t>
            </a:r>
            <a:r>
              <a:rPr lang="en-US" dirty="0"/>
              <a:t>: Trade secrets come into play in contracts and their associated records.</a:t>
            </a:r>
          </a:p>
          <a:p>
            <a:r>
              <a:rPr lang="en-US" dirty="0" smtClean="0"/>
              <a:t>Exemption 5</a:t>
            </a:r>
            <a:r>
              <a:rPr lang="en-US" dirty="0"/>
              <a:t>: Internal agency memos are up to each administration to decide.</a:t>
            </a:r>
          </a:p>
          <a:p>
            <a:r>
              <a:rPr lang="en-US" dirty="0" smtClean="0"/>
              <a:t>Exemption 6: “</a:t>
            </a:r>
            <a:r>
              <a:rPr lang="en-US" i="1" dirty="0" smtClean="0">
                <a:solidFill>
                  <a:srgbClr val="FF0000"/>
                </a:solidFill>
              </a:rPr>
              <a:t>Personnel</a:t>
            </a:r>
            <a:r>
              <a:rPr lang="en-US" dirty="0" smtClean="0"/>
              <a:t> and </a:t>
            </a:r>
            <a:r>
              <a:rPr lang="en-US" i="1" dirty="0" smtClean="0">
                <a:solidFill>
                  <a:srgbClr val="FF0000"/>
                </a:solidFill>
              </a:rPr>
              <a:t>medical files </a:t>
            </a:r>
            <a:r>
              <a:rPr lang="en-US" dirty="0" smtClean="0"/>
              <a:t>and </a:t>
            </a:r>
            <a:r>
              <a:rPr lang="en-US" i="1" dirty="0" smtClean="0">
                <a:solidFill>
                  <a:srgbClr val="FF0000"/>
                </a:solidFill>
              </a:rPr>
              <a:t>similar</a:t>
            </a:r>
            <a:r>
              <a:rPr lang="en-US" dirty="0" smtClean="0">
                <a:solidFill>
                  <a:srgbClr val="FF0000"/>
                </a:solidFill>
              </a:rPr>
              <a:t> </a:t>
            </a:r>
            <a:r>
              <a:rPr lang="en-US" dirty="0" smtClean="0"/>
              <a:t>files the disclosure of which would constitute a </a:t>
            </a:r>
            <a:r>
              <a:rPr lang="en-US" dirty="0" smtClean="0">
                <a:solidFill>
                  <a:srgbClr val="FF0000"/>
                </a:solidFill>
              </a:rPr>
              <a:t>clearly unwarranted</a:t>
            </a:r>
            <a:r>
              <a:rPr lang="en-US" dirty="0" smtClean="0"/>
              <a:t> invasion of personal privacy.” </a:t>
            </a:r>
          </a:p>
          <a:p>
            <a:r>
              <a:rPr lang="en-US" dirty="0" smtClean="0"/>
              <a:t>Exemption 7(c): Similar wording, this time for law enforcement and and investigative records. </a:t>
            </a:r>
            <a:br>
              <a:rPr lang="en-US" dirty="0" smtClean="0"/>
            </a:br>
            <a:endParaRPr lang="en-US" dirty="0" smtClean="0"/>
          </a:p>
        </p:txBody>
      </p:sp>
    </p:spTree>
    <p:extLst>
      <p:ext uri="{BB962C8B-B14F-4D97-AF65-F5344CB8AC3E}">
        <p14:creationId xmlns:p14="http://schemas.microsoft.com/office/powerpoint/2010/main" val="11246298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ea typeface="+mj-ea"/>
                <a:cs typeface="+mj-cs"/>
              </a:rPr>
              <a:t>Common federal records</a:t>
            </a:r>
            <a:endParaRPr lang="en-US" dirty="0">
              <a:ea typeface="+mj-ea"/>
              <a:cs typeface="+mj-cs"/>
            </a:endParaRPr>
          </a:p>
        </p:txBody>
      </p:sp>
      <p:sp>
        <p:nvSpPr>
          <p:cNvPr id="3" name="Content Placeholder 2"/>
          <p:cNvSpPr>
            <a:spLocks noGrp="1"/>
          </p:cNvSpPr>
          <p:nvPr>
            <p:ph idx="1"/>
          </p:nvPr>
        </p:nvSpPr>
        <p:spPr/>
        <p:txBody>
          <a:bodyPr rtlCol="0">
            <a:normAutofit fontScale="77500" lnSpcReduction="20000"/>
          </a:bodyPr>
          <a:lstStyle/>
          <a:p>
            <a:pPr fontAlgn="auto">
              <a:spcAft>
                <a:spcPts val="0"/>
              </a:spcAft>
              <a:buFont typeface="Arial" pitchFamily="34" charset="0"/>
              <a:buChar char="•"/>
              <a:defRPr/>
            </a:pPr>
            <a:r>
              <a:rPr lang="en-US" dirty="0" smtClean="0">
                <a:ea typeface="+mn-ea"/>
                <a:cs typeface="+mn-cs"/>
              </a:rPr>
              <a:t>Agency “control correspondence,” or records of Congressional office communication with agencies. This is the only way to get records of Congress.</a:t>
            </a:r>
          </a:p>
          <a:p>
            <a:pPr fontAlgn="auto">
              <a:spcAft>
                <a:spcPts val="0"/>
              </a:spcAft>
              <a:buFont typeface="Arial" pitchFamily="34" charset="0"/>
              <a:buChar char="•"/>
              <a:defRPr/>
            </a:pPr>
            <a:r>
              <a:rPr lang="en-US" dirty="0" smtClean="0">
                <a:ea typeface="+mn-ea"/>
                <a:cs typeface="+mn-cs"/>
              </a:rPr>
              <a:t>Schedules and calendars of high-level government officials.</a:t>
            </a:r>
          </a:p>
          <a:p>
            <a:pPr fontAlgn="auto">
              <a:spcAft>
                <a:spcPts val="0"/>
              </a:spcAft>
              <a:buFont typeface="Arial" pitchFamily="34" charset="0"/>
              <a:buChar char="•"/>
              <a:defRPr/>
            </a:pPr>
            <a:r>
              <a:rPr lang="en-US" dirty="0" smtClean="0">
                <a:ea typeface="+mn-ea"/>
                <a:cs typeface="+mn-cs"/>
              </a:rPr>
              <a:t>Contract payments and some contract language.</a:t>
            </a:r>
          </a:p>
          <a:p>
            <a:pPr fontAlgn="auto">
              <a:spcAft>
                <a:spcPts val="0"/>
              </a:spcAft>
              <a:buFont typeface="Arial" pitchFamily="34" charset="0"/>
              <a:buChar char="•"/>
              <a:defRPr/>
            </a:pPr>
            <a:r>
              <a:rPr lang="en-US" dirty="0" smtClean="0">
                <a:ea typeface="+mn-ea"/>
                <a:cs typeface="+mn-cs"/>
              </a:rPr>
              <a:t>Grant payments, audits and reports.</a:t>
            </a:r>
          </a:p>
          <a:p>
            <a:pPr fontAlgn="auto">
              <a:spcAft>
                <a:spcPts val="0"/>
              </a:spcAft>
              <a:buFont typeface="Arial" pitchFamily="34" charset="0"/>
              <a:buChar char="•"/>
              <a:defRPr/>
            </a:pPr>
            <a:r>
              <a:rPr lang="en-US" dirty="0" smtClean="0">
                <a:ea typeface="+mn-ea"/>
                <a:cs typeface="+mn-cs"/>
              </a:rPr>
              <a:t>Names, positions and pay records of agency personnel</a:t>
            </a:r>
          </a:p>
          <a:p>
            <a:pPr fontAlgn="auto">
              <a:spcAft>
                <a:spcPts val="0"/>
              </a:spcAft>
              <a:buFont typeface="Arial" pitchFamily="34" charset="0"/>
              <a:buChar char="•"/>
              <a:defRPr/>
            </a:pPr>
            <a:r>
              <a:rPr lang="en-US" dirty="0" smtClean="0">
                <a:ea typeface="+mn-ea"/>
                <a:cs typeface="+mn-cs"/>
              </a:rPr>
              <a:t>Comments made by lobbyists and others on agency activities</a:t>
            </a:r>
          </a:p>
          <a:p>
            <a:pPr fontAlgn="auto">
              <a:spcAft>
                <a:spcPts val="0"/>
              </a:spcAft>
              <a:buFont typeface="Arial" pitchFamily="34" charset="0"/>
              <a:buChar char="•"/>
              <a:defRPr/>
            </a:pPr>
            <a:r>
              <a:rPr lang="en-US" dirty="0" smtClean="0">
                <a:ea typeface="+mn-ea"/>
                <a:cs typeface="+mn-cs"/>
              </a:rPr>
              <a:t>Operating manuals, directives to employees and other official procedures.</a:t>
            </a:r>
          </a:p>
          <a:p>
            <a:pPr fontAlgn="auto">
              <a:spcAft>
                <a:spcPts val="0"/>
              </a:spcAft>
              <a:buFont typeface="Arial" pitchFamily="34" charset="0"/>
              <a:buChar char="•"/>
              <a:defRPr/>
            </a:pPr>
            <a:r>
              <a:rPr lang="en-US" dirty="0" smtClean="0"/>
              <a:t>FOIA logs (requests made by others)</a:t>
            </a:r>
            <a:endParaRPr lang="en-US" dirty="0" smtClean="0">
              <a:ea typeface="+mn-ea"/>
              <a:cs typeface="+mn-cs"/>
            </a:endParaRPr>
          </a:p>
          <a:p>
            <a:pPr marL="114300" indent="0" fontAlgn="auto">
              <a:spcAft>
                <a:spcPts val="0"/>
              </a:spcAft>
              <a:buFont typeface="Arial" pitchFamily="34" charset="0"/>
              <a:buNone/>
              <a:defRPr/>
            </a:pPr>
            <a:endParaRPr lang="en-US" dirty="0" smtClean="0">
              <a:ea typeface="+mn-ea"/>
              <a:cs typeface="+mn-cs"/>
            </a:endParaRPr>
          </a:p>
          <a:p>
            <a:pPr fontAlgn="auto">
              <a:spcAft>
                <a:spcPts val="0"/>
              </a:spcAft>
              <a:buFont typeface="Arial" pitchFamily="34" charset="0"/>
              <a:buChar char="•"/>
              <a:defRPr/>
            </a:pPr>
            <a:endParaRPr lang="en-US" dirty="0" smtClean="0">
              <a:ea typeface="+mn-ea"/>
              <a:cs typeface="+mn-cs"/>
            </a:endParaRPr>
          </a:p>
        </p:txBody>
      </p:sp>
    </p:spTree>
    <p:extLst>
      <p:ext uri="{BB962C8B-B14F-4D97-AF65-F5344CB8AC3E}">
        <p14:creationId xmlns:p14="http://schemas.microsoft.com/office/powerpoint/2010/main" val="10843860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records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Actors </a:t>
            </a:r>
            <a:r>
              <a:rPr lang="en-US" dirty="0"/>
              <a:t>in the </a:t>
            </a:r>
            <a:r>
              <a:rPr lang="en-US" dirty="0" smtClean="0"/>
              <a:t>process  </a:t>
            </a:r>
          </a:p>
          <a:p>
            <a:r>
              <a:rPr lang="en-US" dirty="0" smtClean="0"/>
              <a:t>Inspector general, auditor reports methodology section</a:t>
            </a:r>
          </a:p>
          <a:p>
            <a:r>
              <a:rPr lang="en-US" dirty="0" smtClean="0"/>
              <a:t>Inventories of record collections</a:t>
            </a:r>
          </a:p>
          <a:p>
            <a:r>
              <a:rPr lang="en-US" dirty="0"/>
              <a:t>Blank forms (online and on paper)</a:t>
            </a:r>
          </a:p>
          <a:p>
            <a:r>
              <a:rPr lang="en-US" dirty="0"/>
              <a:t>Case management and tracking </a:t>
            </a:r>
            <a:r>
              <a:rPr lang="en-US" dirty="0" smtClean="0"/>
              <a:t>systems</a:t>
            </a:r>
          </a:p>
          <a:p>
            <a:r>
              <a:rPr lang="en-US" dirty="0" smtClean="0"/>
              <a:t>Take a tour – virtual or in-person, including FOIA site</a:t>
            </a:r>
          </a:p>
          <a:p>
            <a:r>
              <a:rPr lang="en-US" dirty="0"/>
              <a:t>Regulations, the law</a:t>
            </a:r>
          </a:p>
          <a:p>
            <a:r>
              <a:rPr lang="en-US" dirty="0" smtClean="0"/>
              <a:t>Statistical reports (sources)</a:t>
            </a:r>
          </a:p>
          <a:p>
            <a:r>
              <a:rPr lang="en-US" dirty="0" smtClean="0"/>
              <a:t>Look for outside sources of the same thing – other agencies, state and local records. </a:t>
            </a:r>
          </a:p>
          <a:p>
            <a:endParaRPr lang="en-US" dirty="0" smtClean="0"/>
          </a:p>
        </p:txBody>
      </p:sp>
    </p:spTree>
    <p:extLst>
      <p:ext uri="{BB962C8B-B14F-4D97-AF65-F5344CB8AC3E}">
        <p14:creationId xmlns:p14="http://schemas.microsoft.com/office/powerpoint/2010/main" val="25625220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1716</TotalTime>
  <Words>1128</Words>
  <Application>Microsoft Macintosh PowerPoint</Application>
  <PresentationFormat>On-screen Show (4:3)</PresentationFormat>
  <Paragraphs>111</Paragraphs>
  <Slides>29</Slides>
  <Notes>26</Notes>
  <HiddenSlides>2</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Plaza</vt:lpstr>
      <vt:lpstr>Public records primer: federal edition</vt:lpstr>
      <vt:lpstr>PowerPoint Presentation</vt:lpstr>
      <vt:lpstr>PowerPoint Presentation</vt:lpstr>
      <vt:lpstr>What is FOIA?</vt:lpstr>
      <vt:lpstr>PowerPoint Presentation</vt:lpstr>
      <vt:lpstr>FOIA exemptions: what’s secret</vt:lpstr>
      <vt:lpstr>Other exemptions</vt:lpstr>
      <vt:lpstr>Common federal records</vt:lpstr>
      <vt:lpstr>Finding records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Request</vt:lpstr>
      <vt:lpstr>The request (con’t)</vt:lpstr>
    </vt:vector>
  </TitlesOfParts>
  <Company>Duke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Digging for Documents and Data in the Statehouse</dc:title>
  <dc:creator>Sarah Cohen</dc:creator>
  <cp:lastModifiedBy>Sarah Cohen</cp:lastModifiedBy>
  <cp:revision>27</cp:revision>
  <cp:lastPrinted>2009-11-06T18:53:14Z</cp:lastPrinted>
  <dcterms:created xsi:type="dcterms:W3CDTF">2009-11-06T18:51:26Z</dcterms:created>
  <dcterms:modified xsi:type="dcterms:W3CDTF">2015-04-01T23:21:26Z</dcterms:modified>
</cp:coreProperties>
</file>